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93" r:id="rId3"/>
    <p:sldId id="305" r:id="rId4"/>
    <p:sldId id="298" r:id="rId5"/>
    <p:sldId id="297" r:id="rId6"/>
    <p:sldId id="299" r:id="rId7"/>
    <p:sldId id="300" r:id="rId8"/>
    <p:sldId id="304" r:id="rId9"/>
    <p:sldId id="301" r:id="rId10"/>
    <p:sldId id="317" r:id="rId11"/>
    <p:sldId id="318" r:id="rId12"/>
    <p:sldId id="302" r:id="rId13"/>
    <p:sldId id="306" r:id="rId14"/>
    <p:sldId id="307" r:id="rId15"/>
    <p:sldId id="303" r:id="rId16"/>
    <p:sldId id="308" r:id="rId17"/>
    <p:sldId id="31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13" d="100"/>
          <a:sy n="113" d="100"/>
        </p:scale>
        <p:origin x="7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71FD9-B322-2549-9400-AF0C5747410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B24EC-C302-4742-94E1-DA9B006B34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75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325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17F39-3343-D34D-887C-91D887A1DE4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52CAD-DCB5-B64D-A4A1-138CDEFDC7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wolframalpha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"/>
          <p:cNvSpPr>
            <a:spLocks noChangeArrowheads="1"/>
          </p:cNvSpPr>
          <p:nvPr/>
        </p:nvSpPr>
        <p:spPr bwMode="auto">
          <a:xfrm>
            <a:off x="14288" y="304800"/>
            <a:ext cx="9104312" cy="2438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Hands-on Introduction to </a:t>
            </a:r>
            <a:r>
              <a:rPr lang="en-US" sz="3600" dirty="0" err="1">
                <a:latin typeface="Times New Roman"/>
                <a:cs typeface="Times New Roman"/>
              </a:rPr>
              <a:t>Mathematica</a:t>
            </a:r>
            <a:endParaRPr lang="en-US" sz="3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188" y="6588792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" name="P 1" descr="IMG_2089.jpeg"/>
          <p:cNvPicPr/>
          <p:nvPr/>
        </p:nvPicPr>
        <p:blipFill>
          <a:blip r:embed="rId4"/>
          <a:srcRect l="36665" t="30724" r="34167" b="20345"/>
          <a:stretch>
            <a:fillRect/>
          </a:stretch>
        </p:blipFill>
        <p:spPr bwMode="auto">
          <a:xfrm rot="10800000">
            <a:off x="295409" y="4279340"/>
            <a:ext cx="1864391" cy="179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J_3D_primershear_examp.jpg"/>
          <p:cNvPicPr>
            <a:picLocks noChangeAspect="1"/>
          </p:cNvPicPr>
          <p:nvPr/>
        </p:nvPicPr>
        <p:blipFill>
          <a:blip r:embed="rId5"/>
          <a:srcRect l="20551" t="21207" r="23050" b="25744"/>
          <a:stretch>
            <a:fillRect/>
          </a:stretch>
        </p:blipFill>
        <p:spPr>
          <a:xfrm>
            <a:off x="2935502" y="2614485"/>
            <a:ext cx="3101686" cy="176495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2273933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861836" y="4547682"/>
            <a:ext cx="858088" cy="615454"/>
          </a:xfrm>
          <a:prstGeom prst="straightConnector1">
            <a:avLst/>
          </a:prstGeom>
          <a:ln w="63500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761" y="4636088"/>
            <a:ext cx="1622044" cy="171125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Another Example: Integration with Mathematica: Expectation Values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14323" y="1207257"/>
            <a:ext cx="7473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Say an object’s wave function is: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188" y="3558163"/>
            <a:ext cx="820261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Give an expression for the variance of 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 (the object’s location) with respect to the wave functions corresponding  its probability  distribution.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12270" y="4914993"/>
            <a:ext cx="70095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Times New Roman"/>
                <a:cs typeface="Times New Roman"/>
              </a:rPr>
              <a:t>In other words, evaluate the below and show it is equal to 4: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34011"/>
          <a:stretch/>
        </p:blipFill>
        <p:spPr>
          <a:xfrm>
            <a:off x="393700" y="5662733"/>
            <a:ext cx="5506082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5989" t="-1" b="-19344"/>
          <a:stretch/>
        </p:blipFill>
        <p:spPr>
          <a:xfrm>
            <a:off x="5899782" y="5662733"/>
            <a:ext cx="2837818" cy="621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62" y="1939162"/>
            <a:ext cx="73279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Example: Integration with </a:t>
            </a:r>
            <a:r>
              <a:rPr lang="en-US" sz="2800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Mathematica</a:t>
            </a:r>
            <a:r>
              <a:rPr lang="en-US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: Expectation Values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3775"/>
            <a:ext cx="9144000" cy="485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96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800" y="1240637"/>
            <a:ext cx="6003289" cy="561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8560" y="1468029"/>
            <a:ext cx="524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Lets follow the pattern on the help page and solve one: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50" y="1837361"/>
            <a:ext cx="4241800" cy="59690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 rot="5400000">
            <a:off x="1732468" y="1817807"/>
            <a:ext cx="483154" cy="139488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870494" y="1204472"/>
            <a:ext cx="505747" cy="259896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531" y="2713030"/>
            <a:ext cx="2456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Diff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eq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we want to solve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34533" y="2692158"/>
            <a:ext cx="3647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Extra initial conditions specified to get a specific solution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80756"/>
            <a:ext cx="9144000" cy="95805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79085" y="5356102"/>
            <a:ext cx="2135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Solution: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) = 2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lang="en-GB" i="1" baseline="30000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i="1" baseline="300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218939" y="4730159"/>
            <a:ext cx="14598" cy="6259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08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Differential Equations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48560" y="1468029"/>
            <a:ext cx="8469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Times New Roman" pitchFamily="18" charset="0"/>
              </a:rPr>
              <a:t>Since this is a computer, we can ask it to do real fancy stuff too </a:t>
            </a:r>
            <a:r>
              <a:rPr lang="en-GB" sz="2400" dirty="0">
                <a:solidFill>
                  <a:srgbClr val="000000"/>
                </a:solidFill>
                <a:latin typeface="Times New Roman" pitchFamily="18" charset="0"/>
                <a:sym typeface="Wingdings"/>
              </a:rPr>
              <a:t> :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2207"/>
            <a:ext cx="9144000" cy="44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9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Basic Plotting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89352"/>
            <a:ext cx="5997005" cy="54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Basic Plotting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14323" y="1207257"/>
            <a:ext cx="74739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Plot the function between -15 and 15: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948" y="1742024"/>
            <a:ext cx="2225287" cy="686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300" t="11907" r="35923"/>
          <a:stretch/>
        </p:blipFill>
        <p:spPr>
          <a:xfrm>
            <a:off x="3135131" y="4615964"/>
            <a:ext cx="3439357" cy="22458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9685" y="2551925"/>
            <a:ext cx="7994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ourier"/>
                <a:cs typeface="Courier"/>
              </a:rPr>
              <a:t>p = (2^(3/4)* Pi^(1/4))^(-1)*</a:t>
            </a:r>
            <a:r>
              <a:rPr lang="fr-FR" b="1" dirty="0" err="1">
                <a:latin typeface="Courier"/>
                <a:cs typeface="Courier"/>
              </a:rPr>
              <a:t>Sqrt</a:t>
            </a:r>
            <a:r>
              <a:rPr lang="fr-FR" b="1" dirty="0">
                <a:latin typeface="Courier"/>
                <a:cs typeface="Courier"/>
              </a:rPr>
              <a:t>[</a:t>
            </a:r>
            <a:r>
              <a:rPr lang="fr-FR" b="1" dirty="0" err="1">
                <a:latin typeface="Courier"/>
                <a:cs typeface="Courier"/>
              </a:rPr>
              <a:t>Exp</a:t>
            </a:r>
            <a:r>
              <a:rPr lang="fr-FR" b="1" dirty="0">
                <a:latin typeface="Courier"/>
                <a:cs typeface="Courier"/>
              </a:rPr>
              <a:t>[-(1/8)*(x - 3)^2]]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966" y="2551925"/>
            <a:ext cx="86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In[1]:=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95185" y="5338771"/>
            <a:ext cx="105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Out[2]:=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8161" y="4349949"/>
            <a:ext cx="867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In[2]:=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110347" y="4367217"/>
            <a:ext cx="3052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Courier"/>
                <a:cs typeface="Courier"/>
              </a:rPr>
              <a:t>Plot[p, {x,-9, 15}]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9939" y="3034027"/>
            <a:ext cx="10588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Out[1]:=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7449" b="9730"/>
          <a:stretch/>
        </p:blipFill>
        <p:spPr>
          <a:xfrm>
            <a:off x="1255986" y="3020517"/>
            <a:ext cx="1594597" cy="9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42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279102"/>
            <a:ext cx="9104312" cy="87132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 hangingPunct="0">
              <a:lnSpc>
                <a:spcPct val="98000"/>
              </a:lnSpc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Another Mathematica on the Web For Free!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9054" y="1084276"/>
            <a:ext cx="85677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Hey, we can even use the </a:t>
            </a:r>
            <a:r>
              <a:rPr lang="en-US" sz="2400" dirty="0" err="1">
                <a:latin typeface="Times New Roman"/>
                <a:cs typeface="Times New Roman"/>
              </a:rPr>
              <a:t>interwebs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i="1" u="sng" dirty="0">
                <a:latin typeface="Times New Roman"/>
                <a:cs typeface="Times New Roman"/>
              </a:rPr>
              <a:t>Wolfram Alpha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8" y="3740908"/>
            <a:ext cx="8305800" cy="30829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1820" y="1549949"/>
            <a:ext cx="4906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4"/>
              </a:rPr>
              <a:t>http://www.wolframalpha.com/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2700" y="2153863"/>
            <a:ext cx="3898900" cy="148228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761" y="3417742"/>
            <a:ext cx="1243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>
                <a:latin typeface="Times New Roman"/>
                <a:cs typeface="Times New Roman"/>
              </a:rPr>
              <a:t>E</a:t>
            </a:r>
            <a:r>
              <a:rPr lang="en-US" sz="3600" dirty="0">
                <a:latin typeface="Times New Roman"/>
                <a:cs typeface="Times New Roman"/>
              </a:rPr>
              <a:t>[</a:t>
            </a:r>
            <a:r>
              <a:rPr lang="en-US" sz="3600" i="1" dirty="0">
                <a:latin typeface="Times New Roman"/>
                <a:cs typeface="Times New Roman"/>
              </a:rPr>
              <a:t>X</a:t>
            </a:r>
            <a:r>
              <a:rPr lang="en-US" sz="3600" baseline="30000" dirty="0">
                <a:latin typeface="Times New Roman"/>
                <a:cs typeface="Times New Roman"/>
              </a:rPr>
              <a:t>2</a:t>
            </a:r>
            <a:r>
              <a:rPr lang="en-US" sz="3600" dirty="0">
                <a:latin typeface="Times New Roman"/>
                <a:cs typeface="Times New Roman"/>
              </a:rPr>
              <a:t>]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84188" y="4071181"/>
            <a:ext cx="950912" cy="602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484188" y="4064073"/>
            <a:ext cx="1065212" cy="20065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0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35602"/>
            <a:ext cx="8686800" cy="247260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Primarily a computer program to do symbolic algebra and calculus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Does Plotting, Numerical and Web stuff too.</a:t>
            </a: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Very similar to Maple (beloved by Dr. </a:t>
            </a:r>
            <a:r>
              <a:rPr lang="en-US" sz="3200" dirty="0" err="1">
                <a:solidFill>
                  <a:srgbClr val="000000"/>
                </a:solidFill>
                <a:latin typeface="Times New Roman" pitchFamily="18" charset="0"/>
              </a:rPr>
              <a:t>Shenkin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What is </a:t>
            </a:r>
            <a:r>
              <a:rPr lang="en-US" sz="3600" dirty="0" err="1">
                <a:latin typeface="Times New Roman"/>
                <a:cs typeface="Times New Roman"/>
              </a:rPr>
              <a:t>Mathematica</a:t>
            </a:r>
            <a:r>
              <a:rPr lang="en-US" sz="3600" dirty="0">
                <a:latin typeface="Times New Roman"/>
                <a:cs typeface="Times New Roman"/>
              </a:rPr>
              <a:t>?</a:t>
            </a:r>
            <a:endParaRPr lang="en-GB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1775" y="3948202"/>
            <a:ext cx="8686800" cy="247260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430213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None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1200" dirty="0">
              <a:solidFill>
                <a:srgbClr val="000000"/>
              </a:solidFill>
              <a:latin typeface="Times New Roman" pitchFamily="18" charset="0"/>
            </a:endParaRPr>
          </a:p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 (or Maple) will help you do </a:t>
            </a:r>
            <a:r>
              <a:rPr lang="en-US" sz="3200" b="1" i="1" u="sng" dirty="0">
                <a:solidFill>
                  <a:srgbClr val="000000"/>
                </a:solidFill>
                <a:latin typeface="Times New Roman" pitchFamily="18" charset="0"/>
              </a:rPr>
              <a:t>parts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 of </a:t>
            </a: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</a:rPr>
              <a:t>homework problems 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and </a:t>
            </a:r>
            <a:r>
              <a:rPr lang="en-US" sz="3200" b="1" dirty="0">
                <a:solidFill>
                  <a:srgbClr val="000000"/>
                </a:solidFill>
                <a:latin typeface="Times New Roman" pitchFamily="18" charset="0"/>
              </a:rPr>
              <a:t>exam questions</a:t>
            </a:r>
          </a:p>
          <a:p>
            <a:pPr marL="1344613" lvl="2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I’ll tutor </a:t>
            </a:r>
            <a:r>
              <a:rPr lang="en-US" sz="28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2800" dirty="0">
                <a:solidFill>
                  <a:srgbClr val="000000"/>
                </a:solidFill>
                <a:latin typeface="Times New Roman" pitchFamily="18" charset="0"/>
              </a:rPr>
              <a:t>, but you may use Maple if you feel more comfortable with it.</a:t>
            </a:r>
          </a:p>
          <a:p>
            <a:pPr marL="563563" lvl="1">
              <a:spcBef>
                <a:spcPts val="800"/>
              </a:spcBef>
              <a:buClr>
                <a:srgbClr val="000000"/>
              </a:buClr>
              <a:buSzPct val="100000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endParaRPr lang="en-GB" sz="2400" dirty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2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79375" y="140724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>
                <a:latin typeface="Times New Roman"/>
                <a:cs typeface="Times New Roman"/>
              </a:rPr>
              <a:t>How do I enter a calculation?</a:t>
            </a:r>
            <a:endParaRPr lang="en-GB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3704"/>
          <a:stretch/>
        </p:blipFill>
        <p:spPr>
          <a:xfrm>
            <a:off x="212506" y="1219545"/>
            <a:ext cx="6238882" cy="88372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6390366" y="1443037"/>
            <a:ext cx="3174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64052" y="1112741"/>
            <a:ext cx="2664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Type it in like you would on a calculator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875860" y="1875864"/>
            <a:ext cx="1255321" cy="427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89576" y="1733936"/>
            <a:ext cx="38102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Type &lt;SHIFT&gt;&lt;RETURN&gt; to evaluate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4F6D64B-37FA-BF4A-AF97-367468567E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071" b="20697"/>
          <a:stretch/>
        </p:blipFill>
        <p:spPr>
          <a:xfrm>
            <a:off x="283541" y="4342631"/>
            <a:ext cx="6238882" cy="115145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1DDD1C-C878-C14E-B1D8-A0C488CEC68A}"/>
              </a:ext>
            </a:extLst>
          </p:cNvPr>
          <p:cNvCxnSpPr/>
          <p:nvPr/>
        </p:nvCxnSpPr>
        <p:spPr>
          <a:xfrm flipH="1">
            <a:off x="2512287" y="4918360"/>
            <a:ext cx="9259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2DC72B9-901D-D347-8A2A-C2B47E405B78}"/>
              </a:ext>
            </a:extLst>
          </p:cNvPr>
          <p:cNvSpPr/>
          <p:nvPr/>
        </p:nvSpPr>
        <p:spPr>
          <a:xfrm>
            <a:off x="3402982" y="4726449"/>
            <a:ext cx="5000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Special numbers like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and </a:t>
            </a:r>
            <a:r>
              <a:rPr lang="en-GB" dirty="0">
                <a:solidFill>
                  <a:srgbClr val="000000"/>
                </a:solidFill>
                <a:latin typeface="Symbol" pitchFamily="2" charset="2"/>
              </a:rPr>
              <a:t>p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have built in symbols and functions. This is </a:t>
            </a:r>
            <a:r>
              <a:rPr lang="en-GB" i="1" dirty="0">
                <a:solidFill>
                  <a:srgbClr val="000000"/>
                </a:solidFill>
                <a:latin typeface="Times New Roman" pitchFamily="18" charset="0"/>
              </a:rPr>
              <a:t>e</a:t>
            </a:r>
            <a:r>
              <a:rPr lang="en-GB" baseline="30000" dirty="0">
                <a:solidFill>
                  <a:srgbClr val="000000"/>
                </a:solidFill>
                <a:latin typeface="Times New Roman" pitchFamily="18" charset="0"/>
              </a:rPr>
              <a:t>-5.3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4133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52387" y="275569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800" dirty="0">
                <a:latin typeface="Times New Roman"/>
                <a:cs typeface="Times New Roman"/>
              </a:rPr>
              <a:t>Mathematica Search and Documentation is Your Friend</a:t>
            </a:r>
            <a:endParaRPr lang="en-GB" sz="2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339622" y="1280212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Search</a:t>
            </a:r>
            <a:endParaRPr lang="en-US" sz="2800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59BEAB-21BE-CC4D-BCB9-64DADAFFE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290849"/>
            <a:ext cx="9144000" cy="42345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842BEA-D538-9B47-A7DC-66050E9CC568}"/>
              </a:ext>
            </a:extLst>
          </p:cNvPr>
          <p:cNvCxnSpPr>
            <a:cxnSpLocks/>
          </p:cNvCxnSpPr>
          <p:nvPr/>
        </p:nvCxnSpPr>
        <p:spPr>
          <a:xfrm>
            <a:off x="7709494" y="1766102"/>
            <a:ext cx="580447" cy="63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4CBB87-AFE3-CD4D-A87B-5EF6CD0C80BA}"/>
              </a:ext>
            </a:extLst>
          </p:cNvPr>
          <p:cNvSpPr/>
          <p:nvPr/>
        </p:nvSpPr>
        <p:spPr>
          <a:xfrm>
            <a:off x="4827844" y="1280212"/>
            <a:ext cx="23952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Documentation</a:t>
            </a:r>
            <a:endParaRPr lang="en-US" sz="28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0D8B5D-EC3C-CD49-BA63-E9B4181A73A5}"/>
              </a:ext>
            </a:extLst>
          </p:cNvPr>
          <p:cNvCxnSpPr>
            <a:cxnSpLocks/>
          </p:cNvCxnSpPr>
          <p:nvPr/>
        </p:nvCxnSpPr>
        <p:spPr>
          <a:xfrm>
            <a:off x="5192889" y="1728774"/>
            <a:ext cx="795851" cy="711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22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83503"/>
            <a:ext cx="8686800" cy="599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How do I do integrals in </a:t>
            </a:r>
            <a:r>
              <a:rPr lang="en-US" sz="32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3200" dirty="0">
                <a:solidFill>
                  <a:srgbClr val="000000"/>
                </a:solidFill>
                <a:latin typeface="Times New Roman" pitchFamily="18" charset="0"/>
              </a:rPr>
              <a:t>?</a:t>
            </a:r>
            <a:endParaRPr lang="en-US" sz="28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600" dirty="0" err="1">
                <a:latin typeface="Times New Roman"/>
                <a:cs typeface="Times New Roman"/>
              </a:rPr>
              <a:t>Mathematica</a:t>
            </a:r>
            <a:r>
              <a:rPr lang="en-US" sz="3600" dirty="0">
                <a:latin typeface="Times New Roman"/>
                <a:cs typeface="Times New Roman"/>
              </a:rPr>
              <a:t> Help is Your Friend</a:t>
            </a:r>
            <a:endParaRPr lang="en-GB" sz="3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60" y="2085014"/>
            <a:ext cx="7313740" cy="4772986"/>
          </a:xfrm>
          <a:prstGeom prst="rect">
            <a:avLst/>
          </a:prstGeom>
        </p:spPr>
      </p:pic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1196526" y="2124544"/>
            <a:ext cx="1839917" cy="313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026" y="1755212"/>
            <a:ext cx="234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A possible search term: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96526" y="3270233"/>
            <a:ext cx="972217" cy="1247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6426" y="3046354"/>
            <a:ext cx="10695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Clickable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results: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4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ChangeArrowheads="1"/>
          </p:cNvSpPr>
          <p:nvPr/>
        </p:nvSpPr>
        <p:spPr bwMode="auto">
          <a:xfrm>
            <a:off x="228600" y="1283503"/>
            <a:ext cx="8686800" cy="59980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887413" lvl="1" indent="-323850">
              <a:spcBef>
                <a:spcPts val="800"/>
              </a:spcBef>
              <a:buClr>
                <a:srgbClr val="000000"/>
              </a:buClr>
              <a:buSzPct val="100000"/>
              <a:buFont typeface="Arial"/>
              <a:buChar char="•"/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Basic structure of a </a:t>
            </a:r>
            <a:r>
              <a:rPr lang="en-US" sz="24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</a:rPr>
              <a:t> help page:</a:t>
            </a:r>
            <a:endParaRPr lang="en-US" sz="2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230408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marL="563563" lvl="1" algn="ctr">
              <a:spcBef>
                <a:spcPts val="800"/>
              </a:spcBef>
              <a:tabLst>
                <a:tab pos="430213" algn="l"/>
                <a:tab pos="1344613" algn="l"/>
                <a:tab pos="2259013" algn="l"/>
                <a:tab pos="3173413" algn="l"/>
                <a:tab pos="4087813" algn="l"/>
                <a:tab pos="5002213" algn="l"/>
                <a:tab pos="5916613" algn="l"/>
                <a:tab pos="6831013" algn="l"/>
                <a:tab pos="7745413" algn="l"/>
                <a:tab pos="8659813" algn="l"/>
                <a:tab pos="9574213" algn="l"/>
                <a:tab pos="10488613" algn="l"/>
              </a:tabLst>
            </a:pPr>
            <a:r>
              <a:rPr lang="en-US" sz="3200" dirty="0" err="1">
                <a:latin typeface="Times New Roman"/>
                <a:cs typeface="Times New Roman"/>
              </a:rPr>
              <a:t>Mathematica</a:t>
            </a:r>
            <a:r>
              <a:rPr lang="en-US" sz="3200" dirty="0">
                <a:latin typeface="Times New Roman"/>
                <a:cs typeface="Times New Roman"/>
              </a:rPr>
              <a:t> Help is Your Friend</a:t>
            </a:r>
            <a:endParaRPr lang="en-GB" sz="32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88" y="76200"/>
            <a:ext cx="8202612" cy="2397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4026" y="2124544"/>
            <a:ext cx="2499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Function syntax. Usually not too helpful for beginners: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265" y="1883304"/>
            <a:ext cx="6620735" cy="49746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992406"/>
            <a:ext cx="24992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itchFamily="18" charset="0"/>
              </a:rPr>
              <a:t>Runnable examples!! Very helpful for beginners!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40854" y="2891108"/>
            <a:ext cx="919696" cy="291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>
            <a:off x="2160550" y="2014702"/>
            <a:ext cx="598530" cy="23504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39969" y="5664509"/>
            <a:ext cx="9196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>
            <a:off x="2159665" y="4496573"/>
            <a:ext cx="598530" cy="235048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8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Derivatives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76" y="1459726"/>
            <a:ext cx="6992578" cy="49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9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Derivatives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7" y="1459726"/>
            <a:ext cx="5138647" cy="533628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2583897" y="1635116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583897" y="3043052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656887" y="4429981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028279" y="6217498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60511" y="1421252"/>
            <a:ext cx="33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Fastest way to request a derivative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39921" y="2858386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 little fancier notation using special symbol from a palette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39921" y="4266322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When </a:t>
            </a:r>
            <a:r>
              <a:rPr lang="en-GB" dirty="0" err="1">
                <a:solidFill>
                  <a:srgbClr val="000000"/>
                </a:solidFill>
                <a:latin typeface="Times New Roman" pitchFamily="18" charset="0"/>
              </a:rPr>
              <a:t>fefining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a “symbolic function” you can use ‘ notation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729844" y="4759357"/>
            <a:ext cx="0" cy="138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47418" y="4657162"/>
            <a:ext cx="3182426" cy="240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590295" y="5981926"/>
            <a:ext cx="452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This doesn’t work 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  <a:sym typeface="Wingdings"/>
              </a:rPr>
              <a:t>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231775" y="332601"/>
            <a:ext cx="8607425" cy="1127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4000" dirty="0">
                <a:solidFill>
                  <a:srgbClr val="000000"/>
                </a:solidFill>
                <a:latin typeface="Times New Roman" pitchFamily="18" charset="0"/>
              </a:rPr>
              <a:t>Integrals in </a:t>
            </a:r>
            <a:r>
              <a:rPr lang="en-GB" sz="4000" dirty="0" err="1">
                <a:solidFill>
                  <a:srgbClr val="000000"/>
                </a:solidFill>
                <a:latin typeface="Times New Roman" pitchFamily="18" charset="0"/>
              </a:rPr>
              <a:t>Mathematica</a:t>
            </a:r>
            <a:endParaRPr lang="en-GB" sz="40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560" y="263525"/>
            <a:ext cx="8351838" cy="243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59" y="1211737"/>
            <a:ext cx="4306863" cy="564713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3693345" y="1416131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75857" y="2386097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69959" y="1202267"/>
            <a:ext cx="3236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Fastest way to type in an integral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31881" y="2201431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A little fancier notation using special symbol from a palette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781229" y="3925426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291273" y="3711562"/>
            <a:ext cx="2620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For definite integrals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685215" y="4742985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41239" y="4558319"/>
            <a:ext cx="45262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Times New Roman" pitchFamily="18" charset="0"/>
              </a:rPr>
              <a:t>Pi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means </a:t>
            </a:r>
            <a:r>
              <a:rPr lang="en-GB" i="1" dirty="0">
                <a:solidFill>
                  <a:srgbClr val="000000"/>
                </a:solidFill>
                <a:latin typeface="Symbol" charset="2"/>
                <a:cs typeface="Symbol" charset="2"/>
              </a:rPr>
              <a:t>p</a:t>
            </a:r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 means 3.1415…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372104" y="6027719"/>
            <a:ext cx="156201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28128" y="5843053"/>
            <a:ext cx="45262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Times New Roman" pitchFamily="18" charset="0"/>
              </a:rPr>
              <a:t>If you like, you can get really fancy with the  notation using the palettes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9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484</Words>
  <Application>Microsoft Macintosh PowerPoint</Application>
  <PresentationFormat>On-screen Show (4:3)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 Jay College of Criminal Justice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Nicholas Petraco</dc:creator>
  <cp:lastModifiedBy>Nicholas Petraco</cp:lastModifiedBy>
  <cp:revision>43</cp:revision>
  <dcterms:created xsi:type="dcterms:W3CDTF">2014-05-27T04:15:11Z</dcterms:created>
  <dcterms:modified xsi:type="dcterms:W3CDTF">2020-08-31T18:34:28Z</dcterms:modified>
</cp:coreProperties>
</file>